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2" r:id="rId3"/>
    <p:sldId id="257" r:id="rId4"/>
    <p:sldId id="263" r:id="rId5"/>
    <p:sldId id="258" r:id="rId6"/>
    <p:sldId id="265" r:id="rId7"/>
    <p:sldId id="259" r:id="rId8"/>
    <p:sldId id="260" r:id="rId9"/>
    <p:sldId id="261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a Ribeiro" initials="" lastIdx="2" clrIdx="0"/>
  <p:cmAuthor id="1" name="Thassiana Lacerd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4" autoAdjust="0"/>
  </p:normalViewPr>
  <p:slideViewPr>
    <p:cSldViewPr snapToGrid="0">
      <p:cViewPr varScale="1">
        <p:scale>
          <a:sx n="87" d="100"/>
          <a:sy n="87" d="100"/>
        </p:scale>
        <p:origin x="82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01T17:12:20.315" idx="1">
    <p:pos x="-28" y="1163"/>
    <p:text>Potencial de regenerabilidade e a presença de dispersores na Mata Atlântica?
ou
Potencial de regenerabilidade e a presença de dispersores: mamíferos e aves da Mata Atlântica
ou
A influência de dispersores na regenerabilidade de áreas degradadas na Mata Atlântica
Penso sempre nos títulos curtos (~14 palavras) que as revistas pedem e deixamos o leitor um tanto curioso se não entregamos tudo no título kkk</p:text>
  </p:cm>
  <p:cm authorId="0" dt="2021-11-01T17:15:30.904" idx="2">
    <p:pos x="-28" y="1263"/>
    <p:text>dispersores de que? vamos considerar só sementes ou mais outros? para sementes temos mais informações para os mamíferos não voadores e aves</p:text>
  </p:cm>
  <p:cm authorId="1" dt="2021-11-01T17:15:30.904" idx="1">
    <p:pos x="-28" y="1263"/>
    <p:text>Só zoocoria, eu acho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84c204aa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84c204aa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Distribuição: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Importância (ambiental e econômica):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Polinizadores:</a:t>
            </a:r>
            <a:r>
              <a:rPr lang="pt-BR"/>
              <a:t> As abelhas, provavelmente é o grupo mais importante de polinizadores de Myrtaceae, visitam as flores (NIC LUGHADHA, E.N. &amp; PROEN«A, C. 1996. A survey of the reproductive biology of the Myrtoideae (Myrtaceae). Annals of the Missouri Botanical Garden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83:480-503.)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5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Distribuição:</a:t>
            </a:r>
            <a:endParaRPr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Importância (ambiental e econômica):</a:t>
            </a:r>
            <a:endParaRPr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Polinizadores:</a:t>
            </a:r>
            <a:r>
              <a:rPr lang="pt-BR" dirty="0"/>
              <a:t> As abelhas, provavelmente é o grupo mais importante de polinizadores de </a:t>
            </a:r>
            <a:r>
              <a:rPr lang="pt-BR" dirty="0" err="1"/>
              <a:t>Myrtaceae</a:t>
            </a:r>
            <a:r>
              <a:rPr lang="pt-BR" dirty="0"/>
              <a:t>, visitam as flores (NIC LUGHADHA, E.N. &amp; PROEN«A, C. 1996. A </a:t>
            </a:r>
            <a:r>
              <a:rPr lang="pt-BR" dirty="0" err="1"/>
              <a:t>survey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reproductive</a:t>
            </a:r>
            <a:r>
              <a:rPr lang="pt-BR" dirty="0"/>
              <a:t> </a:t>
            </a:r>
            <a:r>
              <a:rPr lang="pt-BR" dirty="0" err="1"/>
              <a:t>biology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Myrtoideae</a:t>
            </a:r>
            <a:r>
              <a:rPr lang="pt-BR" dirty="0"/>
              <a:t> (</a:t>
            </a:r>
            <a:r>
              <a:rPr lang="pt-BR" dirty="0" err="1"/>
              <a:t>Myrtaceae</a:t>
            </a:r>
            <a:r>
              <a:rPr lang="pt-BR" dirty="0"/>
              <a:t>). </a:t>
            </a:r>
            <a:r>
              <a:rPr lang="pt-BR" dirty="0" err="1"/>
              <a:t>Annals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Missouri </a:t>
            </a:r>
            <a:r>
              <a:rPr lang="pt-BR" dirty="0" err="1"/>
              <a:t>Botanical</a:t>
            </a:r>
            <a:r>
              <a:rPr lang="pt-BR" dirty="0"/>
              <a:t> Garden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83:480-503.)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CNCFlora. </a:t>
            </a:r>
            <a:r>
              <a:rPr lang="pt-BR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Campomanesia</a:t>
            </a:r>
            <a:r>
              <a:rPr lang="pt-B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xanthocarpa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Lista Vermelha da flora brasileira versão 2012.2 Centro Nacional de Conservação da Flora. Disponível em &lt;</a:t>
            </a:r>
            <a:r>
              <a:rPr lang="pt-BR" dirty="0" smtClean="0"/>
              <a:t>http://cncflora.jbrj.gov.br/portal/pt-br/profile/Campomanesia </a:t>
            </a:r>
            <a:r>
              <a:rPr lang="pt-BR" dirty="0" err="1" smtClean="0"/>
              <a:t>xanthocarpa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&gt;. Acesso em 2 novembro 2021.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29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84c204a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84c204a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84c204a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84c204a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0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84c204a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84c204aa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ideia é utilizar como base os dados de frugivoria presentes no data base Atlantic frugivory para selecionar as espécies de frugívoros dispersores de sementes (espero que tenha a classificação de dispersores, pois daria muito trabalho procurar) e com essa informação separar as espécies dispersoras presentes nos outros data base.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84c204aa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84c204aa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Como resultado, esperamos gerar um mapa com as áreas de maior potencial de regeneração de forma passiva, nas quais os dispersores de frutos serão o maiores responsáveis pelo reflorestamento;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 esta ferramenta é possível priorizar recursos com regeneração ativa em áreas que não possuem dispersores;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d1de649a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d1de649a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-18975" y="-18975"/>
            <a:ext cx="9162900" cy="5286300"/>
          </a:xfrm>
          <a:prstGeom prst="rect">
            <a:avLst/>
          </a:prstGeom>
          <a:solidFill>
            <a:srgbClr val="66FF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7150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-45300" y="1847625"/>
            <a:ext cx="9189300" cy="15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4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Potencial de regenerabilidade de acordo com a presença de dispersores: morcegos, primatas, pequenos mamíferos e aves da Mata Atlântica</a:t>
            </a:r>
            <a:endParaRPr sz="294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3250" y="3128508"/>
            <a:ext cx="2723950" cy="260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851" y="3618525"/>
            <a:ext cx="2412949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 l="-28358" t="7672" r="11753" b="-24277"/>
          <a:stretch/>
        </p:blipFill>
        <p:spPr>
          <a:xfrm>
            <a:off x="6268251" y="9"/>
            <a:ext cx="2666430" cy="226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26678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/>
              <a:t>Grupo Guabiroba</a:t>
            </a:r>
            <a:endParaRPr b="1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0" y="673050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7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b="1" u="sng" dirty="0" smtClean="0">
                <a:solidFill>
                  <a:schemeClr val="dk1"/>
                </a:solidFill>
              </a:rPr>
              <a:t>Membros:</a:t>
            </a: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 smtClean="0">
                <a:solidFill>
                  <a:schemeClr val="dk1"/>
                </a:solidFill>
              </a:rPr>
              <a:t>Arthur </a:t>
            </a:r>
            <a:r>
              <a:rPr lang="pt-BR" sz="1700" dirty="0" err="1">
                <a:solidFill>
                  <a:schemeClr val="dk1"/>
                </a:solidFill>
              </a:rPr>
              <a:t>Setsuo</a:t>
            </a:r>
            <a:r>
              <a:rPr lang="pt-BR" sz="1700" dirty="0">
                <a:solidFill>
                  <a:schemeClr val="dk1"/>
                </a:solidFill>
              </a:rPr>
              <a:t> </a:t>
            </a:r>
            <a:r>
              <a:rPr lang="pt-BR" sz="1700" dirty="0" err="1">
                <a:solidFill>
                  <a:schemeClr val="dk1"/>
                </a:solidFill>
              </a:rPr>
              <a:t>Tahara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Francielson da Silva Barbosa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Paula Ribeiro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Pedro Henrique Reis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</a:rPr>
              <a:t>Thassiana</a:t>
            </a:r>
            <a:r>
              <a:rPr lang="pt-BR" sz="1700" dirty="0">
                <a:solidFill>
                  <a:schemeClr val="dk1"/>
                </a:solidFill>
              </a:rPr>
              <a:t> Lacerda Coelho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700" dirty="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375" y="162850"/>
            <a:ext cx="4729925" cy="360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150050" y="3898950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Foto: Gustavo Giacon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652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 smtClean="0"/>
              <a:t>Guabiroba </a:t>
            </a:r>
            <a:endParaRPr b="1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311700" y="673050"/>
            <a:ext cx="5681476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3" indent="-285750" algn="just">
              <a:lnSpc>
                <a:spcPct val="150000"/>
              </a:lnSpc>
              <a:spcBef>
                <a:spcPts val="12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chemeClr val="dk1"/>
                </a:solidFill>
              </a:rPr>
              <a:t>Gabiroba</a:t>
            </a:r>
            <a:r>
              <a:rPr lang="pt-BR" sz="1700" dirty="0">
                <a:solidFill>
                  <a:schemeClr val="dk1"/>
                </a:solidFill>
              </a:rPr>
              <a:t>, guabiroba, </a:t>
            </a:r>
            <a:r>
              <a:rPr lang="pt-BR" sz="1700" dirty="0" err="1">
                <a:solidFill>
                  <a:schemeClr val="dk1"/>
                </a:solidFill>
              </a:rPr>
              <a:t>guabirova</a:t>
            </a:r>
            <a:r>
              <a:rPr lang="pt-BR" sz="1700" dirty="0">
                <a:solidFill>
                  <a:schemeClr val="dk1"/>
                </a:solidFill>
              </a:rPr>
              <a:t>, </a:t>
            </a:r>
            <a:r>
              <a:rPr lang="pt-BR" sz="1700" dirty="0" err="1">
                <a:solidFill>
                  <a:schemeClr val="dk1"/>
                </a:solidFill>
              </a:rPr>
              <a:t>guavirova</a:t>
            </a:r>
            <a:r>
              <a:rPr lang="pt-BR" sz="1700" dirty="0">
                <a:solidFill>
                  <a:schemeClr val="dk1"/>
                </a:solidFill>
              </a:rPr>
              <a:t>, </a:t>
            </a:r>
            <a:r>
              <a:rPr lang="pt-BR" sz="1700" dirty="0" err="1">
                <a:solidFill>
                  <a:schemeClr val="dk1"/>
                </a:solidFill>
              </a:rPr>
              <a:t>gavirova</a:t>
            </a:r>
            <a:r>
              <a:rPr lang="pt-BR" sz="1700" dirty="0">
                <a:solidFill>
                  <a:schemeClr val="dk1"/>
                </a:solidFill>
              </a:rPr>
              <a:t>, araçá-congonha ou </a:t>
            </a:r>
            <a:r>
              <a:rPr lang="pt-BR" sz="1700" dirty="0" err="1">
                <a:solidFill>
                  <a:schemeClr val="dk1"/>
                </a:solidFill>
              </a:rPr>
              <a:t>gabiraba</a:t>
            </a:r>
            <a:r>
              <a:rPr lang="pt-BR" sz="1700" dirty="0">
                <a:solidFill>
                  <a:schemeClr val="dk1"/>
                </a:solidFill>
              </a:rPr>
              <a:t> são os </a:t>
            </a:r>
            <a:r>
              <a:rPr lang="pt-BR" sz="1700" b="1" dirty="0">
                <a:solidFill>
                  <a:schemeClr val="dk1"/>
                </a:solidFill>
              </a:rPr>
              <a:t>nomes populares </a:t>
            </a:r>
            <a:r>
              <a:rPr lang="pt-BR" sz="1700" dirty="0">
                <a:solidFill>
                  <a:schemeClr val="dk1"/>
                </a:solidFill>
              </a:rPr>
              <a:t>dado ao fruto produzido </a:t>
            </a:r>
            <a:r>
              <a:rPr lang="pt-BR" sz="1700" dirty="0" smtClean="0">
                <a:solidFill>
                  <a:schemeClr val="dk1"/>
                </a:solidFill>
              </a:rPr>
              <a:t>pela </a:t>
            </a:r>
            <a:r>
              <a:rPr lang="pt-BR" sz="1700" i="1" dirty="0" err="1" smtClean="0">
                <a:solidFill>
                  <a:schemeClr val="dk1"/>
                </a:solidFill>
              </a:rPr>
              <a:t>Campomanesia</a:t>
            </a:r>
            <a:r>
              <a:rPr lang="pt-BR" sz="1700" i="1" dirty="0" smtClean="0">
                <a:solidFill>
                  <a:schemeClr val="dk1"/>
                </a:solidFill>
              </a:rPr>
              <a:t> </a:t>
            </a:r>
            <a:r>
              <a:rPr lang="pt-BR" sz="1700" i="1" dirty="0" err="1" smtClean="0">
                <a:solidFill>
                  <a:schemeClr val="dk1"/>
                </a:solidFill>
              </a:rPr>
              <a:t>xanthocarpa</a:t>
            </a:r>
            <a:r>
              <a:rPr lang="pt-BR" sz="1700" dirty="0" smtClean="0">
                <a:solidFill>
                  <a:schemeClr val="dk1"/>
                </a:solidFill>
              </a:rPr>
              <a:t>, </a:t>
            </a:r>
            <a:r>
              <a:rPr lang="pt-BR" sz="1700" dirty="0">
                <a:solidFill>
                  <a:schemeClr val="dk1"/>
                </a:solidFill>
              </a:rPr>
              <a:t>árvore da família </a:t>
            </a:r>
            <a:r>
              <a:rPr lang="pt-BR" sz="1700" dirty="0" err="1">
                <a:solidFill>
                  <a:schemeClr val="dk1"/>
                </a:solidFill>
              </a:rPr>
              <a:t>Myrtaceae</a:t>
            </a:r>
            <a:r>
              <a:rPr lang="pt-BR" sz="1700" dirty="0">
                <a:solidFill>
                  <a:schemeClr val="dk1"/>
                </a:solidFill>
              </a:rPr>
              <a:t>. </a:t>
            </a:r>
            <a:endParaRPr lang="pt-BR" sz="1700" dirty="0" smtClean="0">
              <a:solidFill>
                <a:schemeClr val="dk1"/>
              </a:solidFill>
            </a:endParaRPr>
          </a:p>
          <a:p>
            <a:pPr marL="461963" indent="-285750" algn="just">
              <a:lnSpc>
                <a:spcPct val="150000"/>
              </a:lnSpc>
              <a:spcBef>
                <a:spcPts val="1200"/>
              </a:spcBef>
              <a:buClr>
                <a:schemeClr val="tx1">
                  <a:lumMod val="75000"/>
                </a:schemeClr>
              </a:buClr>
              <a:buSzPct val="91000"/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chemeClr val="dk1"/>
                </a:solidFill>
              </a:rPr>
              <a:t>O </a:t>
            </a:r>
            <a:r>
              <a:rPr lang="pt-BR" sz="1700" dirty="0">
                <a:solidFill>
                  <a:schemeClr val="dk1"/>
                </a:solidFill>
              </a:rPr>
              <a:t>nome surgiu da junção dos termos tupis </a:t>
            </a:r>
            <a:r>
              <a:rPr lang="pt-BR" sz="1700" dirty="0" err="1">
                <a:solidFill>
                  <a:schemeClr val="dk1"/>
                </a:solidFill>
              </a:rPr>
              <a:t>wa'bi</a:t>
            </a:r>
            <a:r>
              <a:rPr lang="pt-BR" sz="1700" dirty="0">
                <a:solidFill>
                  <a:schemeClr val="dk1"/>
                </a:solidFill>
              </a:rPr>
              <a:t>, "ao comer" e </a:t>
            </a:r>
            <a:r>
              <a:rPr lang="pt-BR" sz="1700" dirty="0" err="1">
                <a:solidFill>
                  <a:schemeClr val="dk1"/>
                </a:solidFill>
              </a:rPr>
              <a:t>rob</a:t>
            </a:r>
            <a:r>
              <a:rPr lang="pt-BR" sz="1700" dirty="0">
                <a:solidFill>
                  <a:schemeClr val="dk1"/>
                </a:solidFill>
              </a:rPr>
              <a:t>, "amargo".</a:t>
            </a:r>
            <a:endParaRPr sz="17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7129500" y="4299150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Foto: </a:t>
            </a:r>
            <a:r>
              <a:rPr lang="pt-BR" dirty="0" smtClean="0"/>
              <a:t>Gerson Lopes</a:t>
            </a:r>
            <a:endParaRPr dirty="0"/>
          </a:p>
        </p:txBody>
      </p:sp>
      <p:pic>
        <p:nvPicPr>
          <p:cNvPr id="1026" name="Picture 2" descr="untitl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20" y="381878"/>
            <a:ext cx="2805630" cy="21042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-121185" y="-91739"/>
            <a:ext cx="5210239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 smtClean="0"/>
              <a:t>Distribuição</a:t>
            </a:r>
            <a:br>
              <a:rPr lang="pt-BR" b="1" dirty="0" smtClean="0"/>
            </a:br>
            <a:r>
              <a:rPr lang="pt-BR" b="1" dirty="0" smtClean="0"/>
              <a:t>geográfica</a:t>
            </a:r>
            <a:r>
              <a:rPr lang="pt-BR" b="1" dirty="0" smtClean="0"/>
              <a:t> </a:t>
            </a:r>
            <a:endParaRPr b="1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7150050" y="4183763"/>
            <a:ext cx="218882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b="1" dirty="0" smtClean="0"/>
              <a:t>Fonte: </a:t>
            </a:r>
            <a:r>
              <a:rPr lang="pt-BR" dirty="0" smtClean="0"/>
              <a:t>CNCFlora, 2021 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61" y="201144"/>
            <a:ext cx="3432489" cy="4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9151" y="1067503"/>
            <a:ext cx="4891490" cy="333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</a:rPr>
              <a:t>Verificar se a ocorrência de animais dispersores de sementes aumentam a capacidade regenerativa de áreas antropizadas da Mata Atlântica.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0" y="176270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/>
              <a:t>Objetivos</a:t>
            </a:r>
            <a:endParaRPr sz="2820" b="1" dirty="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25" y="1236156"/>
            <a:ext cx="3772475" cy="2516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98" y="3530518"/>
            <a:ext cx="2225407" cy="150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9150" y="1067503"/>
            <a:ext cx="5155895" cy="333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H0 -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independe da riqueza de espécies de dispersores.</a:t>
            </a: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dk1"/>
              </a:solidFill>
            </a:endParaRP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H1 -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aumenta de acordo com o aumento da riqueza de espécies de dispersores.</a:t>
            </a: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dk1"/>
              </a:solidFill>
            </a:endParaRP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H2 -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diminui de acordo com o aumento da riqueza de espécies de dispersores.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0" y="176270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 smtClean="0"/>
              <a:t>Hipóteses</a:t>
            </a:r>
            <a:endParaRPr sz="282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6" y="1067503"/>
            <a:ext cx="2397291" cy="2113402"/>
          </a:xfrm>
          <a:prstGeom prst="rect">
            <a:avLst/>
          </a:prstGeom>
        </p:spPr>
      </p:pic>
      <p:sp>
        <p:nvSpPr>
          <p:cNvPr id="7" name="Google Shape;98;p14"/>
          <p:cNvSpPr txBox="1"/>
          <p:nvPr/>
        </p:nvSpPr>
        <p:spPr>
          <a:xfrm>
            <a:off x="6852492" y="4206463"/>
            <a:ext cx="257451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b="1" dirty="0" smtClean="0"/>
              <a:t>Fonte: </a:t>
            </a:r>
            <a:r>
              <a:rPr lang="pt-BR" dirty="0" err="1" smtClean="0"/>
              <a:t>Sstockphoto</a:t>
            </a:r>
            <a:r>
              <a:rPr lang="pt-BR" dirty="0"/>
              <a:t>., </a:t>
            </a:r>
            <a:r>
              <a:rPr lang="pt-BR" dirty="0" smtClean="0"/>
              <a:t>2021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0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0" y="236487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pt-BR" sz="2820" b="1" dirty="0"/>
              <a:t>Material e Método</a:t>
            </a:r>
            <a:endParaRPr sz="282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388818" y="1011000"/>
            <a:ext cx="7895866" cy="2894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97826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FRUGIVORY: a plant–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frugivore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interaction data set for the Atlantic Forest;</a:t>
            </a:r>
            <a:endParaRPr lang="en-US" sz="12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dk1"/>
                </a:solidFill>
                <a:highlight>
                  <a:srgbClr val="FFFFFF"/>
                </a:highlight>
              </a:rPr>
              <a:t>ATLANTIC 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MAMMALS: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assemblages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medium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-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large-sized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mammals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Forest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ATLANTIC-PRIMATES: a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occurrences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primates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in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SMALL-MAMMAL: a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rodents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marsupials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BATS: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bat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from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BIRDS: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bird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species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from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Brazilian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Forest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85750" lvl="0" indent="-28575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1" y="3905100"/>
            <a:ext cx="1712750" cy="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330506" y="860870"/>
            <a:ext cx="8604174" cy="4019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pt-BR" sz="2100" dirty="0" err="1" smtClean="0">
                <a:solidFill>
                  <a:schemeClr val="dk1"/>
                </a:solidFill>
              </a:rPr>
              <a:t>ddpmcalksdawksdawk</a:t>
            </a:r>
            <a:r>
              <a:rPr lang="pt-BR" sz="2100" dirty="0" smtClean="0">
                <a:solidFill>
                  <a:schemeClr val="dk1"/>
                </a:solidFill>
              </a:rPr>
              <a:t>:</a:t>
            </a:r>
            <a:endParaRPr sz="2100" dirty="0">
              <a:solidFill>
                <a:schemeClr val="dk1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913" y="0"/>
            <a:ext cx="2016087" cy="1994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0" y="126536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 smtClean="0"/>
              <a:t>Resultados</a:t>
            </a:r>
            <a:endParaRPr sz="282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95316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-45300" y="1847625"/>
            <a:ext cx="9189300" cy="6370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4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OBRIGADO</a:t>
            </a:r>
            <a:r>
              <a:rPr lang="pt-BR" sz="2940" b="1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294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 l="-28358" t="7672" r="11753" b="-24277"/>
          <a:stretch/>
        </p:blipFill>
        <p:spPr>
          <a:xfrm>
            <a:off x="6207756" y="-5021"/>
            <a:ext cx="2875675" cy="28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2809975"/>
            <a:ext cx="2333524" cy="23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941224" y="3394725"/>
            <a:ext cx="3202776" cy="21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552</Words>
  <Application>Microsoft Office PowerPoint</Application>
  <PresentationFormat>Apresentação na tela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Roboto</vt:lpstr>
      <vt:lpstr>Arial</vt:lpstr>
      <vt:lpstr>Geometric</vt:lpstr>
      <vt:lpstr>Apresentação do PowerPoint</vt:lpstr>
      <vt:lpstr>Grupo Guabiroba</vt:lpstr>
      <vt:lpstr>Guabiroba </vt:lpstr>
      <vt:lpstr>Distribuição geográfica </vt:lpstr>
      <vt:lpstr>Objetivos</vt:lpstr>
      <vt:lpstr>Hipóteses</vt:lpstr>
      <vt:lpstr>Material e Método</vt:lpstr>
      <vt:lpstr>Resultados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francielson</cp:lastModifiedBy>
  <cp:revision>21</cp:revision>
  <dcterms:modified xsi:type="dcterms:W3CDTF">2021-11-02T17:47:18Z</dcterms:modified>
</cp:coreProperties>
</file>